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400" userDrawn="1">
          <p15:clr>
            <a:srgbClr val="A4A3A4"/>
          </p15:clr>
        </p15:guide>
        <p15:guide id="3" orient="horz" pos="2784" userDrawn="1">
          <p15:clr>
            <a:srgbClr val="A4A3A4"/>
          </p15:clr>
        </p15:guide>
        <p15:guide id="4" pos="3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6"/>
    <p:restoredTop sz="94721"/>
  </p:normalViewPr>
  <p:slideViewPr>
    <p:cSldViewPr>
      <p:cViewPr varScale="1">
        <p:scale>
          <a:sx n="72" d="100"/>
          <a:sy n="72" d="100"/>
        </p:scale>
        <p:origin x="864" y="216"/>
      </p:cViewPr>
      <p:guideLst>
        <p:guide orient="horz" pos="912"/>
        <p:guide pos="400"/>
        <p:guide orient="horz" pos="2784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F205B1-4518-D248-98D9-1D173E7C5B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8" y="0"/>
            <a:ext cx="12999022" cy="9753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1A53FB-BEC9-B240-8007-331061087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98" y="4619472"/>
            <a:ext cx="5487732" cy="2390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57281F-A96F-F44B-8A26-0B794DF25F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18819" r="4839" b="12657"/>
          <a:stretch/>
        </p:blipFill>
        <p:spPr>
          <a:xfrm>
            <a:off x="634999" y="1447801"/>
            <a:ext cx="5487733" cy="299132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02400" y="1782360"/>
            <a:ext cx="6491705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500" spc="-15" dirty="0">
                <a:solidFill>
                  <a:srgbClr val="2B442F"/>
                </a:solidFill>
                <a:latin typeface="NoeDisplay-Medium"/>
                <a:cs typeface="NoeDisplay-Medium"/>
              </a:rPr>
              <a:t>Quinoa* </a:t>
            </a:r>
            <a:r>
              <a:rPr sz="4500" spc="-5" dirty="0">
                <a:solidFill>
                  <a:srgbClr val="2B442F"/>
                </a:solidFill>
                <a:latin typeface="NoeDisplay-Medium"/>
                <a:cs typeface="NoeDisplay-Medium"/>
              </a:rPr>
              <a:t>Fried</a:t>
            </a:r>
            <a:r>
              <a:rPr sz="4500" spc="-35" dirty="0">
                <a:solidFill>
                  <a:srgbClr val="2B442F"/>
                </a:solidFill>
                <a:latin typeface="NoeDisplay-Medium"/>
                <a:cs typeface="NoeDisplay-Medium"/>
              </a:rPr>
              <a:t> </a:t>
            </a:r>
            <a:r>
              <a:rPr sz="4500" dirty="0">
                <a:solidFill>
                  <a:srgbClr val="2B442F"/>
                </a:solidFill>
                <a:latin typeface="NoeDisplay-Medium"/>
                <a:cs typeface="NoeDisplay-Medium"/>
              </a:rPr>
              <a:t>Rice</a:t>
            </a:r>
            <a:endParaRPr sz="4500" dirty="0">
              <a:latin typeface="NoeDisplay-Medium"/>
              <a:cs typeface="NoeDisplay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7200" y="4627757"/>
            <a:ext cx="92836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58974"/>
                </a:solidFill>
                <a:latin typeface="NoeDisplay-Medium"/>
                <a:cs typeface="NoeDisplay-Medium"/>
              </a:rPr>
              <a:t>Directions:</a:t>
            </a:r>
            <a:endParaRPr sz="1500" dirty="0">
              <a:solidFill>
                <a:srgbClr val="F58974"/>
              </a:solidFill>
              <a:latin typeface="NoeDisplay-Medium"/>
              <a:cs typeface="NoeDisplay-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6008383"/>
            <a:ext cx="5170948" cy="773417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30"/>
              </a:spcBef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This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is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 very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quick and easy dish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that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uses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many staple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household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food 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items likely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found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in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your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pantry </a:t>
            </a:r>
            <a:r>
              <a:rPr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already.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It can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also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feed a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big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crowd! It 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is great on its own or also great as an add into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 salad. It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also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stays  very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well in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the refrigerator –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which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makes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it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great prepare-ahead  option as well</a:t>
            </a:r>
            <a:r>
              <a:rPr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;)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37947" y="2819400"/>
            <a:ext cx="2351405" cy="15594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58974"/>
                </a:solidFill>
                <a:latin typeface="NoeDisplay-Medium"/>
                <a:cs typeface="NoeDisplay-Medium"/>
              </a:rPr>
              <a:t>Ingredients:</a:t>
            </a:r>
            <a:endParaRPr sz="1500" dirty="0">
              <a:solidFill>
                <a:srgbClr val="F58974"/>
              </a:solidFill>
              <a:latin typeface="NoeDisplay-Medium"/>
              <a:cs typeface="NoeDisplay-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 dirty="0">
              <a:solidFill>
                <a:schemeClr val="tx1">
                  <a:lumMod val="65000"/>
                  <a:lumOff val="35000"/>
                </a:schemeClr>
              </a:solidFill>
              <a:latin typeface="NoeDisplay-Medium"/>
              <a:cs typeface="NoeDisplay-Medium"/>
            </a:endParaRPr>
          </a:p>
          <a:p>
            <a:pPr marL="25400" marR="1199515"/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2 cups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of</a:t>
            </a:r>
            <a:r>
              <a:rPr sz="12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quinoa 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1 tsp</a:t>
            </a:r>
            <a:r>
              <a:rPr sz="12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oil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25400" marR="1106170"/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1 cup frozen</a:t>
            </a:r>
            <a:r>
              <a:rPr sz="1200" spc="-10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peas 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2</a:t>
            </a:r>
            <a:r>
              <a:rPr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eggs</a:t>
            </a:r>
          </a:p>
          <a:p>
            <a:pPr marL="25400" marR="5080"/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¼ cup chopped scallion (optional)  2 TBSP soy</a:t>
            </a:r>
            <a:r>
              <a:rPr sz="1200" spc="-6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sauce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4998" y="7239000"/>
            <a:ext cx="5487733" cy="16209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F58974"/>
                </a:solidFill>
                <a:latin typeface="NoeDisplay-Medium"/>
                <a:cs typeface="NoeDisplay-Medium"/>
              </a:rPr>
              <a:t>Substitutions:</a:t>
            </a:r>
            <a:endParaRPr sz="1500" dirty="0">
              <a:solidFill>
                <a:srgbClr val="F58974"/>
              </a:solidFill>
              <a:latin typeface="NoeDisplay-Medium"/>
              <a:cs typeface="NoeDisplay-Medium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NoeDisplay-Medium"/>
              <a:cs typeface="NoeDisplay-Medium"/>
            </a:endParaRPr>
          </a:p>
          <a:p>
            <a:pPr marL="266700" marR="5080" indent="-228600">
              <a:lnSpc>
                <a:spcPts val="1400"/>
              </a:lnSpc>
              <a:buAutoNum type="arabicPeriod"/>
              <a:tabLst>
                <a:tab pos="266700" algn="l"/>
              </a:tabLst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It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is not necessary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to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use quinoa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for this recipe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at all. </a:t>
            </a:r>
            <a:r>
              <a:rPr sz="12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You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can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also  ubstitute with any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family favorite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grain, or whatever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you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have in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your  </a:t>
            </a:r>
            <a:r>
              <a:rPr sz="12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pantry.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266700" marR="114300" indent="-228600">
              <a:lnSpc>
                <a:spcPts val="1400"/>
              </a:lnSpc>
              <a:spcBef>
                <a:spcPts val="800"/>
              </a:spcBef>
              <a:buAutoNum type="arabicPeriod"/>
              <a:tabLst>
                <a:tab pos="266700" algn="l"/>
              </a:tabLst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Frozen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peas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can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also be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substituted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with any other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frozen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or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fresh  vegetable,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and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can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even be included with other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vegetables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of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your  choice! This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would also be great with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corn, cut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up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string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beans, 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carrots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or anything else on</a:t>
            </a:r>
            <a:r>
              <a:rPr sz="1200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hand.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32600" y="5092072"/>
            <a:ext cx="5689600" cy="180049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41300" marR="5080" indent="-228600">
              <a:lnSpc>
                <a:spcPts val="1400"/>
              </a:lnSpc>
              <a:spcBef>
                <a:spcPts val="180"/>
              </a:spcBef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Cook quinoa or other grain according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to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package instructions; put</a:t>
            </a:r>
            <a:r>
              <a:rPr lang="en-US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aside in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</a:t>
            </a:r>
            <a:r>
              <a:rPr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bowl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241300" marR="130810" indent="-228600">
              <a:lnSpc>
                <a:spcPts val="1400"/>
              </a:lnSpc>
              <a:spcBef>
                <a:spcPts val="800"/>
              </a:spcBef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Place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oil in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pan over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medium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heat and place peas in pan until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thawed 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</a:b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(about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1-2</a:t>
            </a:r>
            <a:r>
              <a:rPr sz="12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minutes)</a:t>
            </a: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Add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in eggs and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scramble together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with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the</a:t>
            </a:r>
            <a:r>
              <a:rPr sz="1200" spc="-2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peas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Mix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peas and egg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mixture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into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the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quinoa;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Mix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in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soy</a:t>
            </a:r>
            <a:r>
              <a:rPr sz="1200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sauce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241300" algn="l"/>
              </a:tabLst>
            </a:pPr>
            <a:r>
              <a:rPr sz="1200" spc="-5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Top </a:t>
            </a:r>
            <a:r>
              <a:rPr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with</a:t>
            </a:r>
            <a:r>
              <a:rPr sz="1200" spc="3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scallions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AutoNum type="arabicPeriod"/>
              <a:tabLst>
                <a:tab pos="241300" algn="l"/>
              </a:tabLst>
            </a:pPr>
            <a:r>
              <a: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Enjoy!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C4A02654-BB77-1846-8034-C132ECDDDEF4}"/>
              </a:ext>
            </a:extLst>
          </p:cNvPr>
          <p:cNvSpPr txBox="1"/>
          <p:nvPr/>
        </p:nvSpPr>
        <p:spPr>
          <a:xfrm>
            <a:off x="6837947" y="7224197"/>
            <a:ext cx="2351405" cy="1005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spc="-5" dirty="0">
                <a:solidFill>
                  <a:srgbClr val="F58974"/>
                </a:solidFill>
                <a:latin typeface="NoeDisplay-Medium"/>
                <a:cs typeface="NoeDisplay-Medium"/>
              </a:rPr>
              <a:t>Cookware needed</a:t>
            </a:r>
            <a:r>
              <a:rPr sz="1500" spc="-5" dirty="0">
                <a:solidFill>
                  <a:srgbClr val="F58974"/>
                </a:solidFill>
                <a:latin typeface="NoeDisplay-Medium"/>
                <a:cs typeface="NoeDisplay-Medium"/>
              </a:rPr>
              <a:t>:</a:t>
            </a:r>
            <a:endParaRPr sz="1500" dirty="0">
              <a:solidFill>
                <a:srgbClr val="F58974"/>
              </a:solidFill>
              <a:latin typeface="NoeDisplay-Medium"/>
              <a:cs typeface="NoeDisplay-Medium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 dirty="0">
              <a:solidFill>
                <a:schemeClr val="tx1">
                  <a:lumMod val="65000"/>
                  <a:lumOff val="35000"/>
                </a:schemeClr>
              </a:solidFill>
              <a:latin typeface="NoeDisplay-Medium"/>
              <a:cs typeface="NoeDisplay-Medium"/>
            </a:endParaRPr>
          </a:p>
          <a:p>
            <a:pPr marL="25400" marR="1199515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Large pot</a:t>
            </a:r>
          </a:p>
          <a:p>
            <a:pPr marL="25400" marR="1199515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Medium Pan</a:t>
            </a:r>
          </a:p>
          <a:p>
            <a:pPr marL="25400" marR="1199515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Spatula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F6CECDF-F266-EC47-8BA6-F5A29B37F72E}"/>
              </a:ext>
            </a:extLst>
          </p:cNvPr>
          <p:cNvSpPr txBox="1"/>
          <p:nvPr/>
        </p:nvSpPr>
        <p:spPr>
          <a:xfrm>
            <a:off x="798052" y="4774255"/>
            <a:ext cx="5170948" cy="101694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Cost:</a:t>
            </a:r>
            <a:r>
              <a:rPr lang="en-CA" sz="12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		</a:t>
            </a:r>
            <a:r>
              <a:rPr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Ease: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endParaRPr lang="en-CA" sz="1200" b="1" spc="-5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2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Health Benefit: </a:t>
            </a:r>
            <a:r>
              <a:rPr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This </a:t>
            </a:r>
            <a:r>
              <a:rPr sz="12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meal </a:t>
            </a:r>
            <a:r>
              <a:rPr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is high in protein </a:t>
            </a:r>
            <a:r>
              <a:rPr sz="12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and </a:t>
            </a:r>
            <a:r>
              <a:rPr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fiber to help  </a:t>
            </a:r>
            <a:r>
              <a:rPr sz="1200" b="1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keep you and your </a:t>
            </a:r>
            <a:r>
              <a:rPr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family full</a:t>
            </a:r>
            <a:r>
              <a:rPr sz="1200" b="1" spc="-15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longer!</a:t>
            </a:r>
            <a:endParaRPr sz="12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AF0988-F0A6-9147-BADF-6E473B3E8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4806479"/>
            <a:ext cx="279400" cy="27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F62B49-48CF-294C-A496-8468270FB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436" y="4800600"/>
            <a:ext cx="183438" cy="451541"/>
          </a:xfrm>
          <a:prstGeom prst="rect">
            <a:avLst/>
          </a:prstGeom>
        </p:spPr>
      </p:pic>
      <p:pic>
        <p:nvPicPr>
          <p:cNvPr id="11" name="Picture 10" descr="A bowl of food&#10;&#10;Description automatically generated">
            <a:extLst>
              <a:ext uri="{FF2B5EF4-FFF2-40B4-BE49-F238E27FC236}">
                <a16:creationId xmlns:a16="http://schemas.microsoft.com/office/drawing/2014/main" id="{31105B1E-2DF6-B447-948E-CCA4D7B350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0"/>
          <a:stretch/>
        </p:blipFill>
        <p:spPr>
          <a:xfrm>
            <a:off x="646367" y="1447800"/>
            <a:ext cx="5487733" cy="29913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274</Words>
  <Application>Microsoft Macintosh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Helvetica</vt:lpstr>
      <vt:lpstr>NoeDisplay-Medium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14</cp:revision>
  <dcterms:created xsi:type="dcterms:W3CDTF">2020-04-05T15:06:20Z</dcterms:created>
  <dcterms:modified xsi:type="dcterms:W3CDTF">2020-05-06T20:45:58Z</dcterms:modified>
</cp:coreProperties>
</file>